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ing" id="{3D1BC3CE-650B-4781-B3BC-EF3B2BD79F6A}">
          <p14:sldIdLst>
            <p14:sldId id="256"/>
          </p14:sldIdLst>
        </p14:section>
        <p14:section name="Starting" id="{C6FAB15A-8CDA-493B-A9EB-05D3F9CB267D}">
          <p14:sldIdLst>
            <p14:sldId id="257"/>
          </p14:sldIdLst>
        </p14:section>
        <p14:section name="Executive Summary" id="{AAF8219E-E361-4F89-97DF-A581CB2E54C0}">
          <p14:sldIdLst>
            <p14:sldId id="258"/>
            <p14:sldId id="259"/>
          </p14:sldIdLst>
        </p14:section>
        <p14:section name="Problem" id="{76A75CB0-56C6-42A9-A8F1-0CB57EFFA44B}">
          <p14:sldIdLst>
            <p14:sldId id="260"/>
            <p14:sldId id="261"/>
          </p14:sldIdLst>
        </p14:section>
        <p14:section name="Solution" id="{B281AE34-647D-4B33-B04E-5746248BB374}">
          <p14:sldIdLst>
            <p14:sldId id="262"/>
            <p14:sldId id="263"/>
          </p14:sldIdLst>
        </p14:section>
        <p14:section name="Market Opportunity" id="{C2C3C979-EC8F-4877-91E6-9AB031D371DC}">
          <p14:sldIdLst>
            <p14:sldId id="264"/>
            <p14:sldId id="265"/>
          </p14:sldIdLst>
        </p14:section>
        <p14:section name="Competitive Analysis" id="{3A392113-DC1E-406C-B233-04A282CAA67F}">
          <p14:sldIdLst>
            <p14:sldId id="266"/>
            <p14:sldId id="267"/>
          </p14:sldIdLst>
        </p14:section>
        <p14:section name="Business Model" id="{94FF8B7E-5CFF-4255-8A00-C5951E0C96C9}">
          <p14:sldIdLst>
            <p14:sldId id="268"/>
            <p14:sldId id="269"/>
          </p14:sldIdLst>
        </p14:section>
        <p14:section name="Go-to-Market Strategy" id="{162B2300-B024-49BA-A019-6EC242CA4142}">
          <p14:sldIdLst>
            <p14:sldId id="270"/>
            <p14:sldId id="271"/>
          </p14:sldIdLst>
        </p14:section>
        <p14:section name="Technology Stack" id="{69E1B4F3-D9A4-4CC6-8ACC-DB0545C73F43}">
          <p14:sldIdLst>
            <p14:sldId id="272"/>
            <p14:sldId id="273"/>
          </p14:sldIdLst>
        </p14:section>
        <p14:section name="Traction" id="{B7DCA1B0-751E-41DE-A476-AC2F1CB992F7}">
          <p14:sldIdLst>
            <p14:sldId id="274"/>
            <p14:sldId id="275"/>
          </p14:sldIdLst>
        </p14:section>
        <p14:section name="Team" id="{1733AD27-F876-4D78-841A-7FC6E653AA17}">
          <p14:sldIdLst>
            <p14:sldId id="276"/>
            <p14:sldId id="277"/>
          </p14:sldIdLst>
        </p14:section>
        <p14:section name="Financial Projections" id="{DC4105E8-901D-4608-B339-094045B440F0}">
          <p14:sldIdLst>
            <p14:sldId id="278"/>
            <p14:sldId id="279"/>
          </p14:sldIdLst>
        </p14:section>
        <p14:section name="Funding Request" id="{F736A6CC-20A8-4FC9-83A6-6F4693CC718E}">
          <p14:sldIdLst>
            <p14:sldId id="280"/>
            <p14:sldId id="281"/>
          </p14:sldIdLst>
        </p14:section>
        <p14:section name="Closing" id="{850FEEC7-3C0E-407A-8F4F-BBF93FD883D7}">
          <p14:sldIdLst>
            <p14:sldId id="282"/>
            <p14:sldId id="283"/>
          </p14:sldIdLst>
        </p14:section>
        <p14:section name="Ending" id="{4798BE7C-149C-480D-8697-629FF7F16721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76" userDrawn="1">
          <p15:clr>
            <a:srgbClr val="A4A3A4"/>
          </p15:clr>
        </p15:guide>
        <p15:guide id="2" pos="4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DBE7"/>
    <a:srgbClr val="0A172E"/>
    <a:srgbClr val="4CC2C8"/>
    <a:srgbClr val="18A1A8"/>
    <a:srgbClr val="05494D"/>
    <a:srgbClr val="F3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7"/>
    <p:restoredTop sz="94531"/>
  </p:normalViewPr>
  <p:slideViewPr>
    <p:cSldViewPr snapToGrid="0" showGuides="1">
      <p:cViewPr varScale="1">
        <p:scale>
          <a:sx n="105" d="100"/>
          <a:sy n="105" d="100"/>
        </p:scale>
        <p:origin x="224" y="408"/>
      </p:cViewPr>
      <p:guideLst>
        <p:guide orient="horz" pos="2076"/>
        <p:guide pos="40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20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1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8.png"/><Relationship Id="rId5" Type="http://schemas.openxmlformats.org/officeDocument/2006/relationships/tags" Target="../tags/tag8.xml"/><Relationship Id="rId10" Type="http://schemas.openxmlformats.org/officeDocument/2006/relationships/image" Target="../media/image17.png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924" y="-1"/>
            <a:ext cx="12202924" cy="6875305"/>
          </a:xfrm>
          <a:prstGeom prst="rect">
            <a:avLst/>
          </a:prstGeom>
        </p:spPr>
      </p:pic>
      <p:pic>
        <p:nvPicPr>
          <p:cNvPr id="2" name="shap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3921" y="2905626"/>
            <a:ext cx="7727128" cy="3952374"/>
          </a:xfrm>
          <a:prstGeom prst="rect">
            <a:avLst/>
          </a:prstGeom>
          <a:ln>
            <a:noFill/>
          </a:ln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1099020" y="5296746"/>
            <a:ext cx="6876931" cy="868814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1099020" y="3277730"/>
            <a:ext cx="6876931" cy="1959278"/>
          </a:xfrm>
          <a:prstGeom prst="rect">
            <a:avLst/>
          </a:prstGeom>
        </p:spPr>
        <p:txBody>
          <a:bodyPr anchor="ctr" anchorCtr="0"/>
          <a:lstStyle>
            <a:lvl1pPr algn="l">
              <a:defRPr sz="5400" b="0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32" y="1996296"/>
            <a:ext cx="3263373" cy="3960548"/>
          </a:xfrm>
          <a:prstGeom prst="rect">
            <a:avLst/>
          </a:prstGeom>
        </p:spPr>
      </p:pic>
      <p:pic>
        <p:nvPicPr>
          <p:cNvPr id="4" name="shape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49049" y="1990845"/>
            <a:ext cx="3272660" cy="3971819"/>
          </a:xfrm>
          <a:prstGeom prst="rect">
            <a:avLst/>
          </a:prstGeom>
        </p:spPr>
      </p:pic>
      <p:pic>
        <p:nvPicPr>
          <p:cNvPr id="5" name="shape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5832" y="2017928"/>
            <a:ext cx="3263373" cy="3960548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number1"/>
          <p:cNvSpPr>
            <a:spLocks noGrp="1"/>
          </p:cNvSpPr>
          <p:nvPr>
            <p:ph sz="quarter" idx="14"/>
          </p:nvPr>
        </p:nvSpPr>
        <p:spPr>
          <a:xfrm>
            <a:off x="954492" y="2556655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number3"/>
          <p:cNvSpPr>
            <a:spLocks noGrp="1"/>
          </p:cNvSpPr>
          <p:nvPr>
            <p:ph sz="quarter" idx="18"/>
          </p:nvPr>
        </p:nvSpPr>
        <p:spPr>
          <a:xfrm>
            <a:off x="8321846" y="2556655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number2"/>
          <p:cNvSpPr>
            <a:spLocks noGrp="1"/>
          </p:cNvSpPr>
          <p:nvPr>
            <p:ph sz="quarter" idx="20"/>
          </p:nvPr>
        </p:nvSpPr>
        <p:spPr>
          <a:xfrm>
            <a:off x="4605235" y="2556390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body3"/>
          <p:cNvSpPr>
            <a:spLocks noGrp="1"/>
          </p:cNvSpPr>
          <p:nvPr>
            <p:ph sz="quarter" idx="17"/>
          </p:nvPr>
        </p:nvSpPr>
        <p:spPr>
          <a:xfrm>
            <a:off x="8161763" y="2017928"/>
            <a:ext cx="3264535" cy="382915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63509" y="2007009"/>
            <a:ext cx="3264535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4458335" y="2007009"/>
            <a:ext cx="3263374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6" name="shape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4" name="shape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13" name="shape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557" y="1795296"/>
            <a:ext cx="3129416" cy="1962387"/>
          </a:xfrm>
          <a:prstGeom prst="rect">
            <a:avLst/>
          </a:prstGeom>
        </p:spPr>
      </p:pic>
      <p:pic>
        <p:nvPicPr>
          <p:cNvPr id="14" name="shape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3842" y="1795296"/>
            <a:ext cx="3129416" cy="1962387"/>
          </a:xfrm>
          <a:prstGeom prst="rect">
            <a:avLst/>
          </a:prstGeom>
        </p:spPr>
      </p:pic>
      <p:pic>
        <p:nvPicPr>
          <p:cNvPr id="15" name="shape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1442" y="1795296"/>
            <a:ext cx="3129416" cy="1962387"/>
          </a:xfrm>
          <a:prstGeom prst="rect">
            <a:avLst/>
          </a:prstGeom>
        </p:spPr>
      </p:pic>
      <p:pic>
        <p:nvPicPr>
          <p:cNvPr id="16" name="shape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6557" y="4183565"/>
            <a:ext cx="3129416" cy="1962387"/>
          </a:xfrm>
          <a:prstGeom prst="rect">
            <a:avLst/>
          </a:prstGeom>
        </p:spPr>
      </p:pic>
      <p:pic>
        <p:nvPicPr>
          <p:cNvPr id="19" name="shape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3842" y="4183565"/>
            <a:ext cx="3129416" cy="1962387"/>
          </a:xfrm>
          <a:prstGeom prst="rect">
            <a:avLst/>
          </a:prstGeom>
        </p:spPr>
      </p:pic>
      <p:pic>
        <p:nvPicPr>
          <p:cNvPr id="29" name="shape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31442" y="4183565"/>
            <a:ext cx="3129416" cy="1962387"/>
          </a:xfrm>
          <a:prstGeom prst="rect">
            <a:avLst/>
          </a:prstGeom>
        </p:spPr>
      </p:pic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body1"/>
          <p:cNvSpPr>
            <a:spLocks noGrp="1"/>
          </p:cNvSpPr>
          <p:nvPr>
            <p:ph sz="quarter" idx="20"/>
          </p:nvPr>
        </p:nvSpPr>
        <p:spPr>
          <a:xfrm>
            <a:off x="936557" y="1795296"/>
            <a:ext cx="3129416" cy="196238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altLang="zh-CN" dirty="0"/>
              <a:t>Second level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27"/>
          </p:nvPr>
        </p:nvSpPr>
        <p:spPr>
          <a:xfrm>
            <a:off x="4478543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6" name="body3"/>
          <p:cNvSpPr>
            <a:spLocks noGrp="1"/>
          </p:cNvSpPr>
          <p:nvPr>
            <p:ph sz="quarter" idx="28"/>
          </p:nvPr>
        </p:nvSpPr>
        <p:spPr>
          <a:xfrm>
            <a:off x="8136143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30"/>
          </p:nvPr>
        </p:nvSpPr>
        <p:spPr>
          <a:xfrm>
            <a:off x="936557" y="4181145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0" name="body5"/>
          <p:cNvSpPr>
            <a:spLocks noGrp="1"/>
          </p:cNvSpPr>
          <p:nvPr>
            <p:ph sz="quarter" idx="31"/>
          </p:nvPr>
        </p:nvSpPr>
        <p:spPr>
          <a:xfrm>
            <a:off x="4478543" y="4181145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1" name="body6"/>
          <p:cNvSpPr>
            <a:spLocks noGrp="1"/>
          </p:cNvSpPr>
          <p:nvPr>
            <p:ph sz="quarter" idx="32"/>
          </p:nvPr>
        </p:nvSpPr>
        <p:spPr>
          <a:xfrm>
            <a:off x="8136143" y="4181145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0" i="0"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 b="0" i="0">
                <a:latin typeface="Poppins Light" panose="00000A00000000000000" charset="0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4865510" y="520399"/>
            <a:ext cx="6630489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tray" descr="/Users/skinnyfish/Downloads/themes/orange/planning.pngplanni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 cstate="screen"/>
          <a:srcRect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</p:spPr>
      </p:pic>
      <p:pic>
        <p:nvPicPr>
          <p:cNvPr id="8" name="shape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914900" y="1556219"/>
            <a:ext cx="6455410" cy="1291121"/>
          </a:xfrm>
          <a:prstGeom prst="rect">
            <a:avLst/>
          </a:prstGeom>
        </p:spPr>
      </p:pic>
      <p:pic>
        <p:nvPicPr>
          <p:cNvPr id="9" name="shape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14900" y="3143251"/>
            <a:ext cx="6455410" cy="1291121"/>
          </a:xfrm>
          <a:prstGeom prst="rect">
            <a:avLst/>
          </a:prstGeom>
        </p:spPr>
      </p:pic>
      <p:pic>
        <p:nvPicPr>
          <p:cNvPr id="12" name="shape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914900" y="4672331"/>
            <a:ext cx="6455410" cy="1291121"/>
          </a:xfrm>
          <a:prstGeom prst="rect">
            <a:avLst/>
          </a:prstGeom>
        </p:spPr>
      </p:pic>
      <p:sp>
        <p:nvSpPr>
          <p:cNvPr id="14" name="body1"/>
          <p:cNvSpPr>
            <a:spLocks noGrp="1"/>
          </p:cNvSpPr>
          <p:nvPr>
            <p:ph sz="quarter" idx="10"/>
            <p:custDataLst>
              <p:tags r:id="rId5"/>
            </p:custDataLst>
          </p:nvPr>
        </p:nvSpPr>
        <p:spPr>
          <a:xfrm>
            <a:off x="4915535" y="1547975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rgbClr val="0A172E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rgbClr val="0A172E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5" name="body2"/>
          <p:cNvSpPr>
            <a:spLocks noGrp="1"/>
          </p:cNvSpPr>
          <p:nvPr>
            <p:ph sz="quarter" idx="26"/>
            <p:custDataLst>
              <p:tags r:id="rId6"/>
            </p:custDataLst>
          </p:nvPr>
        </p:nvSpPr>
        <p:spPr>
          <a:xfrm>
            <a:off x="4915534" y="3154153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7" name="body3"/>
          <p:cNvSpPr>
            <a:spLocks noGrp="1"/>
          </p:cNvSpPr>
          <p:nvPr>
            <p:ph sz="quarter" idx="27"/>
            <p:custDataLst>
              <p:tags r:id="rId7"/>
            </p:custDataLst>
          </p:nvPr>
        </p:nvSpPr>
        <p:spPr>
          <a:xfrm>
            <a:off x="4915534" y="4683372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rgbClr val="0A172E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rgbClr val="0A172E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7472" y="-1693"/>
            <a:ext cx="12172468" cy="6859693"/>
          </a:xfrm>
          <a:prstGeom prst="rect">
            <a:avLst/>
          </a:prstGeom>
        </p:spPr>
      </p:pic>
      <p:sp>
        <p:nvSpPr>
          <p:cNvPr id="13" name="header"/>
          <p:cNvSpPr>
            <a:spLocks noGrp="1"/>
          </p:cNvSpPr>
          <p:nvPr>
            <p:ph type="title"/>
          </p:nvPr>
        </p:nvSpPr>
        <p:spPr>
          <a:xfrm>
            <a:off x="4796838" y="454354"/>
            <a:ext cx="6574105" cy="417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6" name="tray" descr="/Users/skinnyfish/Downloads/themes/orange/planning.pngplanni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 cstate="screen"/>
          <a:srcRect/>
          <a:stretch>
            <a:fillRect/>
          </a:stretch>
        </p:blipFill>
        <p:spPr>
          <a:xfrm>
            <a:off x="773083" y="625609"/>
            <a:ext cx="3554657" cy="5572072"/>
          </a:xfrm>
          <a:prstGeom prst="rect">
            <a:avLst/>
          </a:prstGeom>
        </p:spPr>
      </p:pic>
      <p:pic>
        <p:nvPicPr>
          <p:cNvPr id="2" name="shape1">
            <a:extLst>
              <a:ext uri="{FF2B5EF4-FFF2-40B4-BE49-F238E27FC236}">
                <a16:creationId xmlns:a16="http://schemas.microsoft.com/office/drawing/2014/main" id="{E7CDE8C0-D5A5-86F4-5568-78E565B3546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4916170" y="1550926"/>
            <a:ext cx="6455410" cy="1293618"/>
          </a:xfrm>
          <a:prstGeom prst="rect">
            <a:avLst/>
          </a:prstGeom>
        </p:spPr>
      </p:pic>
      <p:pic>
        <p:nvPicPr>
          <p:cNvPr id="7" name="shape2">
            <a:extLst>
              <a:ext uri="{FF2B5EF4-FFF2-40B4-BE49-F238E27FC236}">
                <a16:creationId xmlns:a16="http://schemas.microsoft.com/office/drawing/2014/main" id="{E49514B6-9531-0A51-CC29-22279B3AC24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4916170" y="3146046"/>
            <a:ext cx="6455410" cy="1293618"/>
          </a:xfrm>
          <a:prstGeom prst="rect">
            <a:avLst/>
          </a:prstGeom>
        </p:spPr>
      </p:pic>
      <p:pic>
        <p:nvPicPr>
          <p:cNvPr id="8" name="shape3">
            <a:extLst>
              <a:ext uri="{FF2B5EF4-FFF2-40B4-BE49-F238E27FC236}">
                <a16:creationId xmlns:a16="http://schemas.microsoft.com/office/drawing/2014/main" id="{6351DC05-9ADE-7E80-1478-ECC02CD97CB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/>
          <a:stretch/>
        </p:blipFill>
        <p:spPr>
          <a:xfrm>
            <a:off x="4915535" y="4675126"/>
            <a:ext cx="6455410" cy="1293618"/>
          </a:xfrm>
          <a:prstGeom prst="rect">
            <a:avLst/>
          </a:prstGeom>
        </p:spPr>
      </p:pic>
      <p:sp>
        <p:nvSpPr>
          <p:cNvPr id="9" name="body1">
            <a:extLst>
              <a:ext uri="{FF2B5EF4-FFF2-40B4-BE49-F238E27FC236}">
                <a16:creationId xmlns:a16="http://schemas.microsoft.com/office/drawing/2014/main" id="{17DDB440-3C8B-9FFD-9CA3-AE6A6BF287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15535" y="1547975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ysClr val="windowText" lastClr="000000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ysClr val="windowText" lastClr="000000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0" name="body2">
            <a:extLst>
              <a:ext uri="{FF2B5EF4-FFF2-40B4-BE49-F238E27FC236}">
                <a16:creationId xmlns:a16="http://schemas.microsoft.com/office/drawing/2014/main" id="{C9985C97-1E59-BEDB-3D2E-1FFEFAA6D71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15534" y="3154153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1" name="body3">
            <a:extLst>
              <a:ext uri="{FF2B5EF4-FFF2-40B4-BE49-F238E27FC236}">
                <a16:creationId xmlns:a16="http://schemas.microsoft.com/office/drawing/2014/main" id="{99FFD6C5-15C3-8CAC-8F7A-EDA2C8B5355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915534" y="4683372"/>
            <a:ext cx="6455410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0" kern="1200" dirty="0">
                <a:solidFill>
                  <a:sysClr val="windowText" lastClr="000000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ysClr val="windowText" lastClr="000000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08394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11" name="tray" descr="/Users/skinnyfish/Downloads/themes/orange/planning.pngplanni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 cstate="screen"/>
          <a:srcRect/>
          <a:stretch>
            <a:fillRect/>
          </a:stretch>
        </p:blipFill>
        <p:spPr>
          <a:xfrm>
            <a:off x="773083" y="625609"/>
            <a:ext cx="4660512" cy="5572072"/>
          </a:xfrm>
          <a:prstGeom prst="rect">
            <a:avLst/>
          </a:prstGeom>
        </p:spPr>
      </p:pic>
      <p:sp>
        <p:nvSpPr>
          <p:cNvPr id="3" name="body"/>
          <p:cNvSpPr>
            <a:spLocks noGrp="1"/>
          </p:cNvSpPr>
          <p:nvPr>
            <p:ph sz="quarter" idx="10"/>
          </p:nvPr>
        </p:nvSpPr>
        <p:spPr>
          <a:xfrm>
            <a:off x="6009415" y="1556385"/>
            <a:ext cx="5360774" cy="4641215"/>
          </a:xfrm>
          <a:prstGeom prst="rect">
            <a:avLst/>
          </a:prstGeom>
        </p:spPr>
        <p:txBody>
          <a:bodyPr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342900" indent="-3429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defRPr lang="en-US" sz="2135" b="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lang="en-US" sz="1200" kern="1200" dirty="0">
                <a:solidFill>
                  <a:schemeClr val="bg1"/>
                </a:solidFill>
                <a:latin typeface="Poppins ExtraLight" panose="00000A00000000000000" charset="0"/>
                <a:ea typeface="+mn-ea"/>
                <a:cs typeface="Poppins Extra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r>
              <a:rPr lang="en-US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r>
              <a:rPr lang="en-US" altLang="zh-CN" dirty="0"/>
              <a:t>Second level</a:t>
            </a:r>
          </a:p>
          <a:p>
            <a:pPr lvl="0"/>
            <a:r>
              <a:rPr lang="en-US" altLang="zh-CN" dirty="0"/>
              <a:t>Click to edit Master text styles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r>
              <a:rPr lang="en-US" altLang="zh-CN" dirty="0"/>
              <a:t>Second level</a:t>
            </a:r>
          </a:p>
          <a:p>
            <a:pPr marL="228600" lvl="4" indent="-22860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Char char="•"/>
            </a:pPr>
            <a:endParaRPr lang="en-US" dirty="0"/>
          </a:p>
        </p:txBody>
      </p:sp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5916740" y="463608"/>
            <a:ext cx="5453448" cy="583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4000" b="1" i="0" u="none" strike="noStrike" kern="1200" cap="none" spc="0" normalizeH="0" baseline="0" noProof="1" dirty="0">
                <a:solidFill>
                  <a:schemeClr val="bg1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line" descr="imag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10275" y="6197600"/>
            <a:ext cx="5364000" cy="14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dy"/>
          <p:cNvSpPr>
            <a:spLocks noGrp="1"/>
          </p:cNvSpPr>
          <p:nvPr>
            <p:ph sz="quarter" idx="13"/>
          </p:nvPr>
        </p:nvSpPr>
        <p:spPr>
          <a:xfrm>
            <a:off x="900943" y="1212276"/>
            <a:ext cx="10403170" cy="1192806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1" i="0" kern="1200" dirty="0">
                <a:solidFill>
                  <a:schemeClr val="tx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5842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1" i="0" kern="1200" dirty="0">
                <a:solidFill>
                  <a:schemeClr val="tx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2pPr>
            <a:lvl3pPr marL="10414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1" i="0" kern="1200" dirty="0">
                <a:solidFill>
                  <a:schemeClr val="tx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3pPr>
            <a:lvl4pPr marL="14986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1" i="0" kern="1200" dirty="0">
                <a:solidFill>
                  <a:schemeClr val="tx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4pPr>
            <a:lvl5pPr marL="195580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lang="en-US" sz="4000" b="1" i="0" kern="1200" dirty="0">
                <a:solidFill>
                  <a:schemeClr val="tx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900942" y="2405082"/>
            <a:ext cx="10403170" cy="3399973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dirty="0">
                <a:solidFill>
                  <a:schemeClr val="tx1"/>
                </a:solidFill>
                <a:latin typeface="Poppins Medium" panose="00000A00000000000000" pitchFamily="2" charset="0"/>
                <a:ea typeface="+mj-ea"/>
                <a:cs typeface="Poppins Medium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8" name="shape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38455"/>
            <a:ext cx="4812665" cy="1330960"/>
          </a:xfrm>
          <a:prstGeom prst="rect">
            <a:avLst/>
          </a:prstGeom>
          <a:ln>
            <a:noFill/>
          </a:ln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858" y="2122507"/>
            <a:ext cx="10801565" cy="413703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Poppins" panose="00000A00000000000000" pitchFamily="2" charset="0"/>
                <a:cs typeface="Poppins" panose="00000A00000000000000" pitchFamily="2" charset="0"/>
              </a:defRPr>
            </a:lvl2pPr>
            <a:lvl3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Poppins" panose="00000A00000000000000" pitchFamily="2" charset="0"/>
                <a:cs typeface="Poppins" panose="00000A00000000000000" pitchFamily="2" charset="0"/>
              </a:defRPr>
            </a:lvl3pPr>
            <a:lvl4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Poppins" panose="00000A00000000000000" pitchFamily="2" charset="0"/>
                <a:cs typeface="Poppins" panose="00000A00000000000000" pitchFamily="2" charset="0"/>
              </a:defRPr>
            </a:lvl4pPr>
            <a:lvl5pPr>
              <a:lnSpc>
                <a:spcPct val="100000"/>
              </a:lnSpc>
              <a:defRPr sz="1800" b="0" i="0">
                <a:solidFill>
                  <a:schemeClr val="tx1"/>
                </a:solidFill>
                <a:latin typeface="Poppins" panose="00000A00000000000000" pitchFamily="2" charset="0"/>
                <a:cs typeface="Poppins" panose="00000A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22325" y="625475"/>
            <a:ext cx="3470910" cy="418465"/>
          </a:xfrm>
          <a:prstGeom prst="rect">
            <a:avLst/>
          </a:prstGeom>
        </p:spPr>
        <p:txBody>
          <a:bodyPr/>
          <a:lstStyle>
            <a:lvl1pPr algn="l">
              <a:defRPr sz="4000" b="1" i="0">
                <a:solidFill>
                  <a:schemeClr val="bg1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924" y="-1"/>
            <a:ext cx="12202924" cy="6875305"/>
          </a:xfrm>
          <a:prstGeom prst="rect">
            <a:avLst/>
          </a:prstGeom>
        </p:spPr>
      </p:pic>
      <p:pic>
        <p:nvPicPr>
          <p:cNvPr id="2" name="shap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3921" y="2905626"/>
            <a:ext cx="7727128" cy="3952374"/>
          </a:xfrm>
          <a:prstGeom prst="rect">
            <a:avLst/>
          </a:prstGeom>
          <a:ln>
            <a:noFill/>
          </a:ln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1099020" y="5296746"/>
            <a:ext cx="6876931" cy="868814"/>
          </a:xfrm>
          <a:prstGeom prst="rect">
            <a:avLst/>
          </a:prstGeom>
        </p:spPr>
        <p:txBody>
          <a:bodyPr anchor="t" anchorCtr="0"/>
          <a:lstStyle>
            <a:lvl1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  <a:p>
            <a:pPr marL="457200" lvl="1" indent="0">
              <a:buNone/>
            </a:pPr>
            <a:r>
              <a:rPr lang="en-US" dirty="0"/>
              <a:t>Second level</a:t>
            </a:r>
          </a:p>
          <a:p>
            <a:pPr marL="914400" lvl="2" indent="0">
              <a:buNone/>
            </a:pPr>
            <a:r>
              <a:rPr lang="en-US" dirty="0"/>
              <a:t>Third level</a:t>
            </a:r>
          </a:p>
          <a:p>
            <a:pPr marL="1371600" lvl="3" indent="0">
              <a:buNone/>
            </a:pPr>
            <a:r>
              <a:rPr lang="en-US" dirty="0"/>
              <a:t>Fourth level</a:t>
            </a:r>
          </a:p>
          <a:p>
            <a:pPr marL="1828800" lvl="4" indent="0">
              <a:buNone/>
            </a:pPr>
            <a:r>
              <a:rPr lang="en-US" dirty="0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1099020" y="3277730"/>
            <a:ext cx="6876931" cy="1959278"/>
          </a:xfrm>
          <a:prstGeom prst="rect">
            <a:avLst/>
          </a:prstGeom>
        </p:spPr>
        <p:txBody>
          <a:bodyPr anchor="ctr" anchorCtr="0"/>
          <a:lstStyle>
            <a:lvl1pPr algn="l">
              <a:defRPr lang="en-US" sz="5400" b="0" i="0" kern="1200" dirty="0">
                <a:solidFill>
                  <a:srgbClr val="C0DBE7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70773" y="3107468"/>
            <a:ext cx="3136802" cy="1146326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70772" y="2227924"/>
            <a:ext cx="3136804" cy="576034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8898" y="4425834"/>
            <a:ext cx="3136802" cy="1704554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602" y="358832"/>
            <a:ext cx="8154402" cy="6141396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2475"/>
            <a:ext cx="12192000" cy="3565525"/>
          </a:xfrm>
          <a:prstGeom prst="rect">
            <a:avLst/>
          </a:prstGeom>
        </p:spPr>
      </p:pic>
      <p:pic>
        <p:nvPicPr>
          <p:cNvPr id="8" name="tray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8162"/>
            <a:ext cx="12192000" cy="3330497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6883303" y="4340239"/>
            <a:ext cx="4577458" cy="2057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939703" y="4340239"/>
            <a:ext cx="5003897" cy="2057718"/>
          </a:xfrm>
          <a:prstGeom prst="rect">
            <a:avLst/>
          </a:prstGeom>
        </p:spPr>
        <p:txBody>
          <a:bodyPr vert="horz" bIns="45720" rtlCol="0" anchor="t" anchorCtr="0">
            <a:noAutofit/>
          </a:bodyPr>
          <a:lstStyle>
            <a:lvl1pPr>
              <a:defRPr kumimoji="0" sz="5400" b="1" i="0" u="none" strike="noStrike" cap="none" spc="0" normalizeH="0" baseline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  <a:sym typeface="+mn-ea"/>
              </a:defRPr>
            </a:lvl1pPr>
          </a:lstStyle>
          <a:p>
            <a:pPr marL="0" marR="0" lvl="0" algn="r" fontAlgn="auto">
              <a:buClrTx/>
              <a:buSzTx/>
              <a:buFontTx/>
            </a:pPr>
            <a:r>
              <a:rPr dirty="0"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92335"/>
            <a:ext cx="12192000" cy="3565665"/>
          </a:xfrm>
          <a:prstGeom prst="rect">
            <a:avLst/>
          </a:prstGeom>
        </p:spPr>
      </p:pic>
      <p:pic>
        <p:nvPicPr>
          <p:cNvPr id="4" name="tray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38162"/>
            <a:ext cx="12192000" cy="3330497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6883303" y="4340239"/>
            <a:ext cx="4577458" cy="2057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939703" y="4340239"/>
            <a:ext cx="5003897" cy="2057718"/>
          </a:xfrm>
          <a:prstGeom prst="rect">
            <a:avLst/>
          </a:prstGeom>
        </p:spPr>
        <p:txBody>
          <a:bodyPr vert="horz" bIns="45720" rtlCol="0" anchor="t" anchorCtr="0">
            <a:noAutofit/>
          </a:bodyPr>
          <a:lstStyle>
            <a:lvl1pPr marL="0" marR="0" algn="r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rgbClr val="C0DBE7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lvl="0"/>
            <a:r>
              <a:rPr dirty="0"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346450"/>
            <a:ext cx="12192000" cy="3522980"/>
          </a:xfrm>
          <a:prstGeom prst="rect">
            <a:avLst/>
          </a:prstGeom>
        </p:spPr>
      </p:pic>
      <p:pic>
        <p:nvPicPr>
          <p:cNvPr id="8" name="shap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346181"/>
            <a:ext cx="3848100" cy="1330653"/>
          </a:xfrm>
          <a:prstGeom prst="rect">
            <a:avLst/>
          </a:prstGeom>
          <a:ln>
            <a:noFill/>
          </a:ln>
        </p:spPr>
      </p:pic>
      <p:pic>
        <p:nvPicPr>
          <p:cNvPr id="3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3254" y="0"/>
            <a:ext cx="12254073" cy="3347451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4327525" y="3608070"/>
            <a:ext cx="7375525" cy="3066415"/>
          </a:xfrm>
          <a:prstGeom prst="rect">
            <a:avLst/>
          </a:prstGeom>
        </p:spPr>
        <p:txBody>
          <a:bodyPr lIns="0" tIns="0" bIns="0" anchor="t" anchorCtr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352051" y="3831079"/>
            <a:ext cx="3172199" cy="688350"/>
          </a:xfrm>
          <a:prstGeom prst="rect">
            <a:avLst/>
          </a:prstGeom>
        </p:spPr>
        <p:txBody>
          <a:bodyPr/>
          <a:lstStyle>
            <a:lvl1pPr>
              <a:defRPr sz="3735" b="0" i="0">
                <a:solidFill>
                  <a:schemeClr val="bg1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3346450"/>
            <a:ext cx="12192000" cy="352298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4311015" y="3634740"/>
            <a:ext cx="737997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body2"/>
          <p:cNvSpPr>
            <a:spLocks noGrp="1"/>
          </p:cNvSpPr>
          <p:nvPr>
            <p:ph sz="quarter" idx="11"/>
          </p:nvPr>
        </p:nvSpPr>
        <p:spPr>
          <a:xfrm>
            <a:off x="4311650" y="4424680"/>
            <a:ext cx="737870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12"/>
          </p:nvPr>
        </p:nvSpPr>
        <p:spPr>
          <a:xfrm>
            <a:off x="4311015" y="5200650"/>
            <a:ext cx="737997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4311015" y="5976620"/>
            <a:ext cx="737997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ody5"/>
          <p:cNvSpPr>
            <a:spLocks noGrp="1"/>
          </p:cNvSpPr>
          <p:nvPr>
            <p:ph sz="quarter" idx="14"/>
          </p:nvPr>
        </p:nvSpPr>
        <p:spPr>
          <a:xfrm>
            <a:off x="4311015" y="6765925"/>
            <a:ext cx="737870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body6"/>
          <p:cNvSpPr>
            <a:spLocks noGrp="1"/>
          </p:cNvSpPr>
          <p:nvPr>
            <p:ph sz="quarter" idx="15"/>
          </p:nvPr>
        </p:nvSpPr>
        <p:spPr>
          <a:xfrm>
            <a:off x="4311650" y="7555865"/>
            <a:ext cx="737870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shape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3346181"/>
            <a:ext cx="3848100" cy="1330653"/>
          </a:xfrm>
          <a:prstGeom prst="rect">
            <a:avLst/>
          </a:prstGeom>
          <a:ln>
            <a:noFill/>
          </a:ln>
        </p:spPr>
      </p:pic>
      <p:pic>
        <p:nvPicPr>
          <p:cNvPr id="13" name="tray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-13254" y="0"/>
            <a:ext cx="12254073" cy="3347451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351790" y="3831079"/>
            <a:ext cx="3172460" cy="12865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5" b="0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9" name="shape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3096" y="2678430"/>
            <a:ext cx="1064895" cy="1064895"/>
          </a:xfrm>
          <a:prstGeom prst="rect">
            <a:avLst/>
          </a:prstGeom>
        </p:spPr>
      </p:pic>
      <p:pic>
        <p:nvPicPr>
          <p:cNvPr id="10" name="shape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70020" y="2686098"/>
            <a:ext cx="1064895" cy="1064895"/>
          </a:xfrm>
          <a:prstGeom prst="rect">
            <a:avLst/>
          </a:prstGeom>
        </p:spPr>
      </p:pic>
      <p:pic>
        <p:nvPicPr>
          <p:cNvPr id="11" name="shape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76170" y="4273598"/>
            <a:ext cx="1064895" cy="1064895"/>
          </a:xfrm>
          <a:prstGeom prst="rect">
            <a:avLst/>
          </a:prstGeom>
        </p:spPr>
      </p:pic>
      <p:pic>
        <p:nvPicPr>
          <p:cNvPr id="12" name="shape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64246" y="4272280"/>
            <a:ext cx="1064895" cy="1064895"/>
          </a:xfrm>
          <a:prstGeom prst="rect">
            <a:avLst/>
          </a:prstGeom>
        </p:spPr>
      </p:pic>
      <p:sp>
        <p:nvSpPr>
          <p:cNvPr id="28" name="number4"/>
          <p:cNvSpPr>
            <a:spLocks noGrp="1"/>
          </p:cNvSpPr>
          <p:nvPr>
            <p:ph sz="quarter" idx="29"/>
          </p:nvPr>
        </p:nvSpPr>
        <p:spPr>
          <a:xfrm>
            <a:off x="6260392" y="4579081"/>
            <a:ext cx="1284153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000" b="1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number3"/>
          <p:cNvSpPr>
            <a:spLocks noGrp="1"/>
          </p:cNvSpPr>
          <p:nvPr>
            <p:ph sz="quarter" idx="28"/>
          </p:nvPr>
        </p:nvSpPr>
        <p:spPr>
          <a:xfrm>
            <a:off x="4667400" y="4573196"/>
            <a:ext cx="1284153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000" b="1" kern="1200" dirty="0">
                <a:solidFill>
                  <a:schemeClr val="tx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number2"/>
          <p:cNvSpPr>
            <a:spLocks noGrp="1"/>
          </p:cNvSpPr>
          <p:nvPr>
            <p:ph sz="quarter" idx="27"/>
          </p:nvPr>
        </p:nvSpPr>
        <p:spPr>
          <a:xfrm>
            <a:off x="6260393" y="28905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000" b="1" kern="1200" dirty="0">
                <a:solidFill>
                  <a:schemeClr val="tx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number1"/>
          <p:cNvSpPr>
            <a:spLocks noGrp="1"/>
          </p:cNvSpPr>
          <p:nvPr>
            <p:ph sz="quarter" idx="14"/>
          </p:nvPr>
        </p:nvSpPr>
        <p:spPr>
          <a:xfrm>
            <a:off x="4662450" y="288877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en-US" sz="4000" b="1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body1"/>
          <p:cNvSpPr>
            <a:spLocks noGrp="1"/>
          </p:cNvSpPr>
          <p:nvPr>
            <p:ph sz="quarter" idx="10"/>
          </p:nvPr>
        </p:nvSpPr>
        <p:spPr>
          <a:xfrm>
            <a:off x="903009" y="2516490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90000" tIns="72000" bIns="72000" anchor="b"/>
          <a:lstStyle>
            <a:lvl1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1" name="header"/>
          <p:cNvSpPr>
            <a:spLocks noGrp="1"/>
          </p:cNvSpPr>
          <p:nvPr>
            <p:ph type="title"/>
          </p:nvPr>
        </p:nvSpPr>
        <p:spPr>
          <a:xfrm>
            <a:off x="1055958" y="365125"/>
            <a:ext cx="10080084" cy="417964"/>
          </a:xfrm>
          <a:prstGeom prst="rect">
            <a:avLst/>
          </a:prstGeom>
        </p:spPr>
        <p:txBody>
          <a:bodyPr/>
          <a:lstStyle>
            <a:lvl1pPr algn="ctr">
              <a:defRPr kumimoji="0" lang="en-US" sz="4000" b="0" i="0" u="none" strike="noStrike" kern="1200" cap="none" spc="0" normalizeH="0" baseline="0" noProof="1" dirty="0">
                <a:solidFill>
                  <a:schemeClr val="bg1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body2"/>
          <p:cNvSpPr>
            <a:spLocks noGrp="1"/>
          </p:cNvSpPr>
          <p:nvPr>
            <p:ph sz="quarter" idx="24"/>
          </p:nvPr>
        </p:nvSpPr>
        <p:spPr>
          <a:xfrm>
            <a:off x="7689736" y="2517278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90000" tIns="72000" bIns="72000" anchor="b"/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2000" b="1" i="0" kern="1200" dirty="0" smtClean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3" name="body4"/>
          <p:cNvSpPr>
            <a:spLocks noGrp="1"/>
          </p:cNvSpPr>
          <p:nvPr>
            <p:ph sz="quarter" idx="25"/>
          </p:nvPr>
        </p:nvSpPr>
        <p:spPr>
          <a:xfrm>
            <a:off x="7689736" y="4095487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90000" tIns="72000" rIns="90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6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4" name="body3"/>
          <p:cNvSpPr>
            <a:spLocks noGrp="1"/>
          </p:cNvSpPr>
          <p:nvPr>
            <p:ph sz="quarter" idx="26"/>
          </p:nvPr>
        </p:nvSpPr>
        <p:spPr>
          <a:xfrm>
            <a:off x="904625" y="4095093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90000" tIns="72000" rIns="90000" bIns="72000"/>
          <a:lstStyle>
            <a:lvl1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r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72" y="0"/>
            <a:ext cx="12196772" cy="6871838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chemeClr val="bg1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body1"/>
          <p:cNvSpPr>
            <a:spLocks noGrp="1"/>
          </p:cNvSpPr>
          <p:nvPr>
            <p:ph sz="quarter" idx="10"/>
          </p:nvPr>
        </p:nvSpPr>
        <p:spPr>
          <a:xfrm>
            <a:off x="276473" y="4924880"/>
            <a:ext cx="3557688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2"/>
          <p:cNvSpPr>
            <a:spLocks noGrp="1"/>
          </p:cNvSpPr>
          <p:nvPr>
            <p:ph sz="quarter" idx="29"/>
          </p:nvPr>
        </p:nvSpPr>
        <p:spPr>
          <a:xfrm>
            <a:off x="4210652" y="4931788"/>
            <a:ext cx="3840793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27" name="body3"/>
          <p:cNvSpPr>
            <a:spLocks noGrp="1"/>
          </p:cNvSpPr>
          <p:nvPr>
            <p:ph sz="quarter" idx="31"/>
          </p:nvPr>
        </p:nvSpPr>
        <p:spPr>
          <a:xfrm>
            <a:off x="8364292" y="4931788"/>
            <a:ext cx="3551235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pic>
        <p:nvPicPr>
          <p:cNvPr id="28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4772" y="1871358"/>
            <a:ext cx="3838933" cy="2908077"/>
          </a:xfrm>
          <a:prstGeom prst="roundRect">
            <a:avLst>
              <a:gd name="adj" fmla="val 0"/>
            </a:avLst>
          </a:prstGeom>
        </p:spPr>
      </p:pic>
      <p:pic>
        <p:nvPicPr>
          <p:cNvPr id="29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210653" y="1871359"/>
            <a:ext cx="3840794" cy="2908078"/>
          </a:xfrm>
          <a:prstGeom prst="roundRect">
            <a:avLst>
              <a:gd name="adj" fmla="val 0"/>
            </a:avLst>
          </a:prstGeom>
        </p:spPr>
      </p:pic>
      <p:pic>
        <p:nvPicPr>
          <p:cNvPr id="30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364292" y="1871358"/>
            <a:ext cx="3839505" cy="2908077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772" y="0"/>
            <a:ext cx="12196772" cy="687183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4000" b="1" i="0" u="none" strike="noStrike" kern="1200" cap="none" spc="0" normalizeH="0" baseline="0" noProof="1" dirty="0">
                <a:solidFill>
                  <a:schemeClr val="bg1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0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0"/>
            </a:avLst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1172536" y="5074161"/>
            <a:ext cx="447789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8" name="body2"/>
          <p:cNvSpPr>
            <a:spLocks noGrp="1"/>
          </p:cNvSpPr>
          <p:nvPr>
            <p:ph sz="quarter" idx="29"/>
          </p:nvPr>
        </p:nvSpPr>
        <p:spPr>
          <a:xfrm>
            <a:off x="6541573" y="5081069"/>
            <a:ext cx="447789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ackgroun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28" name="shape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1632" y="1996296"/>
            <a:ext cx="3263373" cy="3960548"/>
          </a:xfrm>
          <a:prstGeom prst="rect">
            <a:avLst/>
          </a:prstGeom>
        </p:spPr>
      </p:pic>
      <p:pic>
        <p:nvPicPr>
          <p:cNvPr id="29" name="shape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49049" y="1990845"/>
            <a:ext cx="3272660" cy="3971819"/>
          </a:xfrm>
          <a:prstGeom prst="rect">
            <a:avLst/>
          </a:prstGeom>
        </p:spPr>
      </p:pic>
      <p:pic>
        <p:nvPicPr>
          <p:cNvPr id="30" name="shape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55832" y="2017928"/>
            <a:ext cx="3263373" cy="3960548"/>
          </a:xfrm>
          <a:prstGeom prst="rect">
            <a:avLst/>
          </a:prstGeom>
        </p:spPr>
      </p:pic>
      <p:sp>
        <p:nvSpPr>
          <p:cNvPr id="31" name="number1"/>
          <p:cNvSpPr>
            <a:spLocks noGrp="1"/>
          </p:cNvSpPr>
          <p:nvPr>
            <p:ph sz="quarter" idx="14"/>
          </p:nvPr>
        </p:nvSpPr>
        <p:spPr>
          <a:xfrm>
            <a:off x="978622" y="2556655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number3"/>
          <p:cNvSpPr>
            <a:spLocks noGrp="1"/>
          </p:cNvSpPr>
          <p:nvPr>
            <p:ph sz="quarter" idx="18"/>
          </p:nvPr>
        </p:nvSpPr>
        <p:spPr>
          <a:xfrm>
            <a:off x="8321846" y="2556655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number2"/>
          <p:cNvSpPr>
            <a:spLocks noGrp="1"/>
          </p:cNvSpPr>
          <p:nvPr>
            <p:ph sz="quarter" idx="20"/>
          </p:nvPr>
        </p:nvSpPr>
        <p:spPr>
          <a:xfrm>
            <a:off x="4626190" y="2550675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body3"/>
          <p:cNvSpPr>
            <a:spLocks noGrp="1"/>
          </p:cNvSpPr>
          <p:nvPr>
            <p:ph sz="quarter" idx="17"/>
          </p:nvPr>
        </p:nvSpPr>
        <p:spPr>
          <a:xfrm>
            <a:off x="8161763" y="2017928"/>
            <a:ext cx="3264535" cy="382915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35" name="body1"/>
          <p:cNvSpPr>
            <a:spLocks noGrp="1"/>
          </p:cNvSpPr>
          <p:nvPr>
            <p:ph sz="quarter" idx="10"/>
          </p:nvPr>
        </p:nvSpPr>
        <p:spPr>
          <a:xfrm>
            <a:off x="763509" y="2007009"/>
            <a:ext cx="3264535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36" name="body2"/>
          <p:cNvSpPr>
            <a:spLocks noGrp="1"/>
          </p:cNvSpPr>
          <p:nvPr>
            <p:ph sz="quarter" idx="19"/>
          </p:nvPr>
        </p:nvSpPr>
        <p:spPr>
          <a:xfrm>
            <a:off x="4458335" y="2007009"/>
            <a:ext cx="3263374" cy="3840071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000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Second level</a:t>
            </a:r>
          </a:p>
        </p:txBody>
      </p:sp>
      <p:sp>
        <p:nvSpPr>
          <p:cNvPr id="11" name="header"/>
          <p:cNvSpPr>
            <a:spLocks noGrp="1"/>
          </p:cNvSpPr>
          <p:nvPr>
            <p:ph type="title"/>
          </p:nvPr>
        </p:nvSpPr>
        <p:spPr>
          <a:xfrm>
            <a:off x="696000" y="396221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7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47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87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png"/><Relationship Id="rId4" Type="http://schemas.openxmlformats.org/officeDocument/2006/relationships/hyperlink" Target="https://www.popai.pro/creation/All/Presenta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24" y="-12700"/>
            <a:ext cx="12202924" cy="6875305"/>
          </a:xfrm>
          <a:prstGeom prst="rect">
            <a:avLst/>
          </a:prstGeom>
        </p:spPr>
      </p:pic>
      <p:pic>
        <p:nvPicPr>
          <p:cNvPr id="3" name="sha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21" y="2905626"/>
            <a:ext cx="7727128" cy="3952374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1099020" y="5296746"/>
            <a:ext cx="6876931" cy="868814"/>
          </a:xfrm>
          <a:prstGeom prst="rect">
            <a:avLst/>
          </a:prstGeom>
        </p:spPr>
        <p:txBody>
          <a:bodyPr anchor="t" anchorCtr="0"/>
          <a:lstStyle>
            <a:lvl1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defRPr lang="en-US" sz="1600" dirty="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marL="0" lvl="0" indent="0">
              <a:buNone/>
            </a:pPr>
            <a:endParaRPr/>
          </a:p>
          <a:p>
            <a:pPr marL="457200" lvl="1" indent="0">
              <a:buNone/>
            </a:pPr>
            <a:endParaRPr/>
          </a:p>
          <a:p>
            <a:pPr marL="914400" lvl="2" indent="0">
              <a:buNone/>
            </a:pPr>
            <a:endParaRPr/>
          </a:p>
          <a:p>
            <a:pPr marL="1371600" lvl="3" indent="0">
              <a:buNone/>
            </a:pPr>
            <a:endParaRPr/>
          </a:p>
          <a:p>
            <a:pPr marL="1828800" lvl="4" indent="0">
              <a:buNone/>
            </a:pPr>
            <a:endParaRPr/>
          </a:p>
        </p:txBody>
      </p:sp>
      <p:sp>
        <p:nvSpPr>
          <p:cNvPr id="5" name="header"/>
          <p:cNvSpPr>
            <a:spLocks noGrp="1"/>
          </p:cNvSpPr>
          <p:nvPr>
            <p:ph type="title"/>
          </p:nvPr>
        </p:nvSpPr>
        <p:spPr>
          <a:xfrm>
            <a:off x="1099020" y="3277730"/>
            <a:ext cx="6876931" cy="1959278"/>
          </a:xfrm>
          <a:prstGeom prst="rect">
            <a:avLst/>
          </a:prstGeom>
        </p:spPr>
        <p:txBody>
          <a:bodyPr anchor="ctr" anchorCtr="0"/>
          <a:lstStyle>
            <a:lvl1pPr algn="l">
              <a:defRPr lang="en-US" sz="5400" b="0" i="0" kern="1200" dirty="0">
                <a:solidFill>
                  <a:srgbClr val="C0DBE7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l"/>
            <a:r>
              <a:rPr lang="en-US" dirty="0" err="1"/>
              <a:t>CryptoMe</a:t>
            </a:r>
            <a:r>
              <a:rPr lang="en-US" dirty="0"/>
              <a:t>: The Venmo for Cryptocurrency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Catering to All Users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CryptoMe taps into this growing demand by catering to both experienced traders and newcomers.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Rapidly Expanding Market Cap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The global cryptocurrency market cap is rapidly expanding, with millions of potential users seeking simpler and more secure transaction methods.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Tapping into a Growing Market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5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Competitive 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Enhanced Security and Privacy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Our competitive edge is enhanced security, user privacy, and lower transaction fees.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Direct User Control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Unlike traditional platforms like Coinbase or Binance, CryptoMe offers direct user control over wallets without intermediaries.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Advantages Over Traditional Platforms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6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Business Model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Balancing Affordability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As our platform grows, fees will adjust to a standard rate of 1 XRP, balancing affordability with business sustainability.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Transaction Fees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CryptoMe earns revenue through transaction fees, initially set at 0.05 XRP to foster adoption.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Revenue Generation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7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Go-to-Market Strategy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Strategic Partnerships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Strategic partnerships with key fintech influencers and incentives for early adoption and referral bonuses will be key to engaging our initial users.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Digital Marketing Campaigns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Our launch strategy includes targeted digital marketing campaigns to reach our potential user base.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Launch Strategy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8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Technology Stack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2" y="278780"/>
            <a:ext cx="12196772" cy="6871838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2" y="1137424"/>
            <a:ext cx="12196772" cy="3642011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chemeClr val="bg1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Robust System Architecture</a:t>
            </a:r>
          </a:p>
        </p:txBody>
      </p:sp>
      <p:sp>
        <p:nvSpPr>
          <p:cNvPr id="25" name="body1"/>
          <p:cNvSpPr>
            <a:spLocks noGrp="1"/>
          </p:cNvSpPr>
          <p:nvPr>
            <p:ph sz="quarter" idx="10"/>
          </p:nvPr>
        </p:nvSpPr>
        <p:spPr>
          <a:xfrm>
            <a:off x="4314770" y="4893340"/>
            <a:ext cx="3557688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Blockchain Foundation</a:t>
            </a:r>
          </a:p>
          <a:p>
            <a:pPr lvl="4"/>
            <a:r>
              <a:rPr lang="en-US" dirty="0"/>
              <a:t>Built on a robust blockchain foundation, CryptoMe utilizes React Native for cross-platform functionality on iOS and Android, ensuring a secure and scalable system architecture.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9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Traction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4" y="3346181"/>
            <a:ext cx="12192000" cy="3522980"/>
          </a:xfrm>
          <a:prstGeom prst="rect">
            <a:avLst/>
          </a:prstGeom>
        </p:spPr>
      </p:pic>
      <p:pic>
        <p:nvPicPr>
          <p:cNvPr id="3" name="sha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6181"/>
            <a:ext cx="3848100" cy="1330653"/>
          </a:xfrm>
          <a:prstGeom prst="rect">
            <a:avLst/>
          </a:prstGeom>
        </p:spPr>
      </p:pic>
      <p:pic>
        <p:nvPicPr>
          <p:cNvPr id="4" name="tra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065"/>
            <a:ext cx="12254073" cy="3347451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4309745" y="3795126"/>
            <a:ext cx="737997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 dirty="0"/>
              <a:t>1. Executive Summary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7" name="body2"/>
          <p:cNvSpPr>
            <a:spLocks noGrp="1"/>
          </p:cNvSpPr>
          <p:nvPr>
            <p:ph sz="quarter" idx="11"/>
          </p:nvPr>
        </p:nvSpPr>
        <p:spPr>
          <a:xfrm>
            <a:off x="4311650" y="4424680"/>
            <a:ext cx="737870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 dirty="0"/>
              <a:t>2. Problem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9" name="body3"/>
          <p:cNvSpPr>
            <a:spLocks noGrp="1"/>
          </p:cNvSpPr>
          <p:nvPr>
            <p:ph sz="quarter" idx="12"/>
          </p:nvPr>
        </p:nvSpPr>
        <p:spPr>
          <a:xfrm>
            <a:off x="4311015" y="5200650"/>
            <a:ext cx="737997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 dirty="0"/>
              <a:t>3. Solution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8" name="body4"/>
          <p:cNvSpPr>
            <a:spLocks noGrp="1"/>
          </p:cNvSpPr>
          <p:nvPr>
            <p:ph sz="quarter" idx="13"/>
          </p:nvPr>
        </p:nvSpPr>
        <p:spPr>
          <a:xfrm>
            <a:off x="4311015" y="5976620"/>
            <a:ext cx="737997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/>
              <a:t>4. Market Opportunity</a:t>
            </a:r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  <a:p>
            <a:pPr lvl="4"/>
            <a:endParaRPr lang="en-US"/>
          </a:p>
        </p:txBody>
      </p:sp>
      <p:sp>
        <p:nvSpPr>
          <p:cNvPr id="10" name="body5"/>
          <p:cNvSpPr>
            <a:spLocks noGrp="1"/>
          </p:cNvSpPr>
          <p:nvPr>
            <p:ph sz="quarter" idx="14"/>
          </p:nvPr>
        </p:nvSpPr>
        <p:spPr>
          <a:xfrm>
            <a:off x="7400537" y="4510875"/>
            <a:ext cx="737870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 dirty="0"/>
              <a:t>5. Competitive Analysis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11" name="body6"/>
          <p:cNvSpPr>
            <a:spLocks noGrp="1"/>
          </p:cNvSpPr>
          <p:nvPr>
            <p:ph sz="quarter" idx="15"/>
          </p:nvPr>
        </p:nvSpPr>
        <p:spPr>
          <a:xfrm>
            <a:off x="7400537" y="5226623"/>
            <a:ext cx="7378700" cy="754380"/>
          </a:xfrm>
          <a:prstGeom prst="rect">
            <a:avLst/>
          </a:prstGeom>
        </p:spPr>
        <p:txBody>
          <a:bodyPr lIns="0" tIns="0" anchor="t" anchorCtr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865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200" b="0" i="0">
                <a:solidFill>
                  <a:schemeClr val="tx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5pPr>
          </a:lstStyle>
          <a:p>
            <a:pPr lvl="0"/>
            <a:r>
              <a:rPr lang="en-US" dirty="0"/>
              <a:t>6. Business Model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12" name="header"/>
          <p:cNvSpPr>
            <a:spLocks noGrp="1"/>
          </p:cNvSpPr>
          <p:nvPr>
            <p:ph type="title"/>
          </p:nvPr>
        </p:nvSpPr>
        <p:spPr>
          <a:xfrm>
            <a:off x="351790" y="3831079"/>
            <a:ext cx="3172460" cy="12865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735" b="0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l"/>
            <a:r>
              <a:rPr lang="en-US"/>
              <a:t>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72" y="0"/>
            <a:ext cx="12196772" cy="6871838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2" y="1023519"/>
            <a:ext cx="12196772" cy="3642011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chemeClr val="bg1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Milestones and Achievements</a:t>
            </a:r>
          </a:p>
        </p:txBody>
      </p:sp>
      <p:sp>
        <p:nvSpPr>
          <p:cNvPr id="25" name="body1"/>
          <p:cNvSpPr>
            <a:spLocks noGrp="1"/>
          </p:cNvSpPr>
          <p:nvPr>
            <p:ph sz="quarter" idx="10"/>
          </p:nvPr>
        </p:nvSpPr>
        <p:spPr>
          <a:xfrm>
            <a:off x="4314770" y="5123243"/>
            <a:ext cx="3557688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Beta Launch Success</a:t>
            </a:r>
          </a:p>
          <a:p>
            <a:pPr lvl="4"/>
            <a:r>
              <a:rPr lang="en-US" dirty="0"/>
              <a:t>CryptoMe is available for beta testing on iOS at https://testflight.apple.com/join/AI14aSNY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10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Team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Leadership Expertise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Devansh Patel, CEO - with 5 years experience in fintech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Seasoned Professionals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Our team is led by seasoned professionals with expertise in blockchain technology, finance, and app development.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Experienced Leadership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11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Financial Projections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Revenue Focus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Our financial strategy focuses on scaling user base and transaction volume to drive revenue growth.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Projected Growth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We project significant growth over the next three years, reaching breakeven in year two.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Growth Strategy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12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Funding Request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Investment Opportunity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Investors will receive equity in a high-potential market leader in crypto payments.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Seed Funding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We are seeking $800k in seed funding to accelerate product development, enhance marketing efforts, and expand our operational capacity.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Seeking Investment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13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Closing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Call to Action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Join us as we redefine the future of cryptocurrency transactions.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Leading the Industry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CryptoMe is positioned to lead in the crypto payment space with a unique solution that prioritizes security, ease of use, and user autonomy.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Joining the CryptoMe Revolution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2335"/>
            <a:ext cx="12192000" cy="3565665"/>
          </a:xfrm>
          <a:prstGeom prst="rect">
            <a:avLst/>
          </a:prstGeom>
        </p:spPr>
      </p:pic>
      <p:pic>
        <p:nvPicPr>
          <p:cNvPr id="3" name="tra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162"/>
            <a:ext cx="12192000" cy="3330497"/>
          </a:xfrm>
          <a:prstGeom prst="rect">
            <a:avLst/>
          </a:prstGeom>
        </p:spPr>
      </p:pic>
      <p:pic>
        <p:nvPicPr>
          <p:cNvPr id="4" name="badge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6883303" y="4340239"/>
            <a:ext cx="4577458" cy="205771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 algn="l">
              <a:buNone/>
              <a:defRPr sz="1600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endParaRPr/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939703" y="4340239"/>
            <a:ext cx="5003897" cy="2057718"/>
          </a:xfrm>
          <a:prstGeom prst="rect">
            <a:avLst/>
          </a:prstGeom>
        </p:spPr>
        <p:txBody>
          <a:bodyPr vert="horz" bIns="45720" rtlCol="0" anchor="t" anchorCtr="0">
            <a:noAutofit/>
          </a:bodyPr>
          <a:lstStyle>
            <a:lvl1pPr marL="0" marR="0" algn="r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5400" b="1" i="0" u="none" strike="noStrike" kern="1200" cap="none" spc="0" normalizeH="0" baseline="0" noProof="1" dirty="0">
                <a:solidFill>
                  <a:srgbClr val="C0DBE7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r"/>
            <a:r>
              <a:rPr lang="en-US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1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Executive Summary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660" y="0"/>
            <a:ext cx="12196772" cy="6871838"/>
          </a:xfrm>
          <a:prstGeom prst="rect">
            <a:avLst/>
          </a:prstGeom>
        </p:spPr>
      </p:pic>
      <p:pic>
        <p:nvPicPr>
          <p:cNvPr id="3" name="list-item-img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72" y="1215484"/>
            <a:ext cx="12114996" cy="3563952"/>
          </a:xfrm>
          <a:prstGeom prst="rect">
            <a:avLst/>
          </a:prstGeom>
        </p:spPr>
      </p:pic>
      <p:sp>
        <p:nvSpPr>
          <p:cNvPr id="24" name="header"/>
          <p:cNvSpPr>
            <a:spLocks noGrp="1"/>
          </p:cNvSpPr>
          <p:nvPr>
            <p:ph type="title"/>
          </p:nvPr>
        </p:nvSpPr>
        <p:spPr>
          <a:xfrm>
            <a:off x="696000" y="407919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chemeClr val="bg1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Introduction to CryptoMe</a:t>
            </a:r>
          </a:p>
        </p:txBody>
      </p:sp>
      <p:sp>
        <p:nvSpPr>
          <p:cNvPr id="25" name="body1"/>
          <p:cNvSpPr>
            <a:spLocks noGrp="1"/>
          </p:cNvSpPr>
          <p:nvPr>
            <p:ph sz="quarter" idx="10"/>
          </p:nvPr>
        </p:nvSpPr>
        <p:spPr>
          <a:xfrm>
            <a:off x="3717475" y="4697720"/>
            <a:ext cx="467050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2000" b="1" i="0" kern="1200" dirty="0">
                <a:solidFill>
                  <a:schemeClr val="bg1"/>
                </a:solidFill>
                <a:latin typeface="Poppins SemiBold" panose="00000A00000000000000" pitchFamily="2" charset="0"/>
                <a:ea typeface="+mn-ea"/>
                <a:cs typeface="Poppins SemiBold" panose="00000A00000000000000" pitchFamily="2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lang="en-US" sz="1200" kern="1200" dirty="0">
                <a:solidFill>
                  <a:schemeClr val="bg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marL="0" lv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Revolutionizing Cryptocurrency Transactions</a:t>
            </a:r>
          </a:p>
          <a:p>
            <a:pPr lvl="4"/>
            <a:r>
              <a:rPr lang="en-US" dirty="0"/>
              <a:t>CryptoMe is a groundbreaking app designed to make cryptocurrency transactions as simple as sending a text message, empowering users with full control over their financial transactions in the cryptocurrency space.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2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Problem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Security Concerns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Additionally, security concerns and lack of control over personal wallets deter widespread adoption.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Cumbersome Processes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Current cryptocurrency transaction processes are cumbersome and intimidating for average users.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Current Challenges in Cryptocurrency Transactions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3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Solution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9150"/>
          </a:xfrm>
          <a:prstGeom prst="rect">
            <a:avLst/>
          </a:prstGeom>
        </p:spPr>
      </p:pic>
      <p:pic>
        <p:nvPicPr>
          <p:cNvPr id="3" name="shape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75" y="2001520"/>
            <a:ext cx="5147531" cy="3995322"/>
          </a:xfrm>
          <a:prstGeom prst="rect">
            <a:avLst/>
          </a:prstGeom>
        </p:spPr>
      </p:pic>
      <p:pic>
        <p:nvPicPr>
          <p:cNvPr id="4" name="shape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32" y="2001520"/>
            <a:ext cx="5147531" cy="3995322"/>
          </a:xfrm>
          <a:prstGeom prst="rect">
            <a:avLst/>
          </a:prstGeom>
        </p:spPr>
      </p:pic>
      <p:sp>
        <p:nvSpPr>
          <p:cNvPr id="13" name="body2"/>
          <p:cNvSpPr>
            <a:spLocks noGrp="1"/>
          </p:cNvSpPr>
          <p:nvPr>
            <p:ph sz="quarter" idx="19"/>
          </p:nvPr>
        </p:nvSpPr>
        <p:spPr>
          <a:xfrm>
            <a:off x="6300472" y="2017041"/>
            <a:ext cx="5107938" cy="3829404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chemeClr val="bg1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chemeClr val="bg1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Full User Control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Users retain full control over their private keys and data.</a:t>
            </a:r>
          </a:p>
        </p:txBody>
      </p:sp>
      <p:sp>
        <p:nvSpPr>
          <p:cNvPr id="10" name="body1"/>
          <p:cNvSpPr>
            <a:spLocks noGrp="1"/>
          </p:cNvSpPr>
          <p:nvPr>
            <p:ph sz="quarter" idx="10"/>
          </p:nvPr>
        </p:nvSpPr>
        <p:spPr>
          <a:xfrm>
            <a:off x="772795" y="2012442"/>
            <a:ext cx="5118604" cy="3834003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2135" b="0" kern="1200" dirty="0">
                <a:solidFill>
                  <a:srgbClr val="0A172E"/>
                </a:solidFill>
                <a:effectLst/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  <a:defRPr lang="en-US" sz="1200" kern="1200" dirty="0">
                <a:solidFill>
                  <a:srgbClr val="0A172E"/>
                </a:solidFill>
                <a:latin typeface="Poppins Light" panose="00000A00000000000000" charset="0"/>
                <a:ea typeface="+mn-ea"/>
                <a:cs typeface="Poppins Light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User-Friendly Interface</a:t>
            </a:r>
          </a:p>
          <a:p>
            <a:pPr marL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Arial" panose="020B0604020202090204" pitchFamily="34" charset="0"/>
              <a:buNone/>
            </a:pPr>
            <a:r>
              <a:rPr lang="en-US" dirty="0"/>
              <a:t>CryptoMe simplifies cryptocurrency transactions by providing a user-friendly interface that integrates secure wallet management and seamless peer-to-peer transactions.</a:t>
            </a:r>
          </a:p>
        </p:txBody>
      </p:sp>
      <p:sp>
        <p:nvSpPr>
          <p:cNvPr id="9" name="header"/>
          <p:cNvSpPr>
            <a:spLocks noGrp="1"/>
          </p:cNvSpPr>
          <p:nvPr>
            <p:ph type="title"/>
          </p:nvPr>
        </p:nvSpPr>
        <p:spPr>
          <a:xfrm>
            <a:off x="696000" y="412306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ctr">
              <a:defRPr kumimoji="0" lang="en-US" sz="4000" b="1" i="0" u="none" strike="noStrike" kern="1200" cap="none" spc="0" normalizeH="0" baseline="0" noProof="1" dirty="0">
                <a:solidFill>
                  <a:srgbClr val="0A172E"/>
                </a:solidFill>
                <a:latin typeface="Poppins SemiBold" panose="00000A00000000000000" pitchFamily="2" charset="0"/>
                <a:ea typeface="+mj-ea"/>
                <a:cs typeface="Poppins SemiBold" panose="00000A00000000000000" pitchFamily="2" charset="0"/>
              </a:defRPr>
            </a:lvl1pPr>
          </a:lstStyle>
          <a:p>
            <a:pPr algn="ctr"/>
            <a:r>
              <a:rPr lang="en-US"/>
              <a:t>CryptoMe's Innovative Solution</a:t>
            </a:r>
          </a:p>
        </p:txBody>
      </p:sp>
      <p:sp>
        <p:nvSpPr>
          <p:cNvPr id="12" name="number1"/>
          <p:cNvSpPr>
            <a:spLocks noGrp="1"/>
          </p:cNvSpPr>
          <p:nvPr>
            <p:ph sz="quarter" idx="14"/>
          </p:nvPr>
        </p:nvSpPr>
        <p:spPr>
          <a:xfrm>
            <a:off x="1046489" y="2621422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rgbClr val="0A172E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01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78251" y="2621421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lang="en-US" sz="5400" b="0" i="0" kern="1200" dirty="0">
                <a:solidFill>
                  <a:schemeClr val="bg1"/>
                </a:solidFill>
                <a:latin typeface="Poppins Medium" panose="00000A00000000000000" pitchFamily="2" charset="0"/>
                <a:ea typeface="+mn-ea"/>
                <a:cs typeface="Poppins Medium" panose="00000A00000000000000" pitchFamily="2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algn="l"/>
            <a:r>
              <a:rPr lang="en-US"/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" y="0"/>
            <a:ext cx="12171680" cy="68580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900942" y="1212277"/>
            <a:ext cx="10403171" cy="1192806"/>
          </a:xfrm>
          <a:prstGeom prst="rect">
            <a:avLst/>
          </a:prstGeom>
        </p:spPr>
        <p:txBody>
          <a:bodyPr lIns="0" tIns="0" anchor="b" anchorCtr="0"/>
          <a:lstStyle>
            <a:lvl1pPr>
              <a:defRPr lang="en-US" sz="4000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1pPr>
            <a:lvl2pPr>
              <a:defRPr lang="en-US" sz="4265" b="1" i="0">
                <a:solidFill>
                  <a:srgbClr val="C0DBE7"/>
                </a:solidFill>
                <a:latin typeface="Poppins SemiBold" panose="00000A00000000000000" pitchFamily="2" charset="0"/>
                <a:cs typeface="Poppins SemiBold" panose="00000A00000000000000" pitchFamily="2" charset="0"/>
              </a:defRPr>
            </a:lvl2pPr>
            <a:lvl3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3pPr>
            <a:lvl4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4pPr>
            <a:lvl5pPr>
              <a:defRPr lang="en-US" sz="4265" b="1" i="0">
                <a:solidFill>
                  <a:srgbClr val="C0DBE7"/>
                </a:solidFill>
                <a:latin typeface="Poppins ExtraLight" panose="00000A00000000000000" charset="0"/>
                <a:cs typeface="Poppins ExtraLight" panose="00000A00000000000000" charset="0"/>
              </a:defRPr>
            </a:lvl5pPr>
          </a:lstStyle>
          <a:p>
            <a:pPr marL="12700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</a:pPr>
            <a:r>
              <a:rPr lang="en-US" dirty="0"/>
              <a:t>Section 4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87887" y="2405083"/>
            <a:ext cx="10416226" cy="2693390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 i="0">
                <a:solidFill>
                  <a:schemeClr val="bg1"/>
                </a:solidFill>
                <a:latin typeface="Poppins Medium" panose="00000A00000000000000" pitchFamily="2" charset="0"/>
                <a:cs typeface="Poppins Medium" panose="00000A00000000000000" pitchFamily="2" charset="0"/>
              </a:defRPr>
            </a:lvl1pPr>
          </a:lstStyle>
          <a:p>
            <a:pPr algn="ctr"/>
            <a:r>
              <a:rPr lang="en-US"/>
              <a:t>Market Opportunity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614</Words>
  <Application>Microsoft Macintosh PowerPoint</Application>
  <PresentationFormat>Widescreen</PresentationFormat>
  <Paragraphs>132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Poppins</vt:lpstr>
      <vt:lpstr>Poppins ExtraLight</vt:lpstr>
      <vt:lpstr>Poppins Light</vt:lpstr>
      <vt:lpstr>Poppins Medium</vt:lpstr>
      <vt:lpstr>Poppins Regular</vt:lpstr>
      <vt:lpstr>Poppins SemiBold</vt:lpstr>
      <vt:lpstr>Office 主题​​</vt:lpstr>
      <vt:lpstr>CryptoMe: The Venmo for Cryptocurrency</vt:lpstr>
      <vt:lpstr>Content</vt:lpstr>
      <vt:lpstr>Executive Summary</vt:lpstr>
      <vt:lpstr>Introduction to CryptoMe</vt:lpstr>
      <vt:lpstr>Problem</vt:lpstr>
      <vt:lpstr>Current Challenges in Cryptocurrency Transactions</vt:lpstr>
      <vt:lpstr>Solution</vt:lpstr>
      <vt:lpstr>CryptoMe's Innovative Solution</vt:lpstr>
      <vt:lpstr>Market Opportunity</vt:lpstr>
      <vt:lpstr>Tapping into a Growing Market</vt:lpstr>
      <vt:lpstr>Competitive Analysis</vt:lpstr>
      <vt:lpstr>Advantages Over Traditional Platforms</vt:lpstr>
      <vt:lpstr>Business Model</vt:lpstr>
      <vt:lpstr>Revenue Generation</vt:lpstr>
      <vt:lpstr>Go-to-Market Strategy</vt:lpstr>
      <vt:lpstr>Launch Strategy</vt:lpstr>
      <vt:lpstr>Technology Stack</vt:lpstr>
      <vt:lpstr>Robust System Architecture</vt:lpstr>
      <vt:lpstr>Traction</vt:lpstr>
      <vt:lpstr>Milestones and Achievements</vt:lpstr>
      <vt:lpstr>Team</vt:lpstr>
      <vt:lpstr>Experienced Leadership</vt:lpstr>
      <vt:lpstr>Financial Projections</vt:lpstr>
      <vt:lpstr>Growth Strategy</vt:lpstr>
      <vt:lpstr>Funding Request</vt:lpstr>
      <vt:lpstr>Seeking Investment</vt:lpstr>
      <vt:lpstr>Closing</vt:lpstr>
      <vt:lpstr>Joining the CryptoMe Revolution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Devansh Patel</cp:lastModifiedBy>
  <cp:revision>172</cp:revision>
  <dcterms:created xsi:type="dcterms:W3CDTF">2024-03-05T07:38:48Z</dcterms:created>
  <dcterms:modified xsi:type="dcterms:W3CDTF">2024-04-14T04:56:27Z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0A496E2F4ED84F8611DF8B652A9D4299_43</vt:lpwstr>
  </property>
</Properties>
</file>